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C4A0-9EF6-5D77-F580-50A0CE351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8BA1C8-95F2-8B3B-EF2D-C06CB5B3F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3884A-ACD9-3B50-C848-76B5DBE4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50FF93-DBB9-9E08-6910-C17C3B70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35834-E03B-42CC-B9F0-CFFD9BFF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432C9-3641-5DDA-FF7C-D036A8BB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B283F-EDC5-E328-85D2-1A4F42071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618F6-BE87-BDA5-2DF6-83BB81DD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1EC4CE-2ED0-6EA9-F150-BA406342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C24CCF-7942-CE8A-CA1E-2EB6BDDE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B988BA-D113-B492-F5C1-81BBBE405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2784F4-2B82-0CF6-007E-C71A42B28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FCD22-32BB-D323-90A4-501BF695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A61F9-9184-B4CF-9197-9F588BD3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0CA3A-D279-8718-AB65-22F6FBD0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9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2D836-5C74-8CEA-3A17-B626C80C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90389-3403-1CD3-B719-F279F5AE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E674C-A25D-8E72-24AD-49516551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6A0894-1D58-D73B-B533-401182E7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65516-B57C-2CCA-B539-938FD49F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46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5B53F-D286-AE94-FB54-1497B311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6ED41-3BA6-6316-AA2C-C2B8ABA1D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0E36D5-15B2-59E7-52E6-E00F3096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BD8033-0035-C8FC-2AFB-6E511C1C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49D1D-2DAC-9CFD-4EAA-61BE7C3B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1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9890D-B103-8A04-1B2D-999F2D23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2E28D1-2898-10AF-2E47-A2E3A283D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A2881-BA4E-E07F-9FA1-0FFE6E86F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A8625A-2166-5B21-199E-CAE89398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73830E-0F99-6E37-3B6F-ED0708E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67D533-A7D2-7DAF-2EDD-ECBAE229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1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80E3F-5D15-E7CA-4C2E-4EB91E8D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8AF620-79DC-3A32-ECC9-549C316C3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ED61BA-52D6-F5F0-2ACE-665377D88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6C767-EA63-116A-D13C-EE00A1AF2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BD831D-4AE8-A422-C08F-8FAECBB11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9ABB33-DAE9-9B2C-24D3-AA7DBC6C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75E8B3-4575-7985-E175-4D884072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A8DFD3-7253-1B2E-6C24-7221AC79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54673-6455-DA09-DA57-EFCD5836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05665A-4D59-EE81-19F1-DF14EAD3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9F857-C773-76CF-A8F5-2B1FB6CE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2D8271-2E5D-1106-824F-BCF7C20E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14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5E94C5-FAB6-3464-6563-503F283CB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3E03C2-0861-7E23-BA2E-FB49E4F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C4A7C6-6409-B21F-E11F-00B18920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47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FB302-DF35-DA48-B3A2-5D3C8F21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279A2-FBE6-01C4-2FCB-00086B94F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E4686F-0F79-70D9-008E-F12A0573C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802BAD-453C-6E55-E57F-1385B929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B0365-4A1B-4D36-AAAB-497C445E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B3C2A-2D6E-76E3-AF69-E4D03261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6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DAEE1-0C75-932C-0DF4-BA10B06A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49D2F1-1126-8B7F-6CE8-76A845949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1A7AC-42D1-8C15-7AF7-F7FC8BB60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DA4472-D198-28C6-208D-8664F1AC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9D8074-C35E-D43B-F425-837516D1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BE294E-C295-54BE-7F60-B00DCB84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7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EE9811-BC65-63DB-1265-60EAF83B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080B5-6700-C986-B76A-F5F48BDC9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1FBAD-B116-F245-CF4F-39CE3937E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E82F8-4F05-4443-8FA2-A9F074FF73DE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ED432B-DF42-25CB-BF7B-450E15C3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16107-DE27-B192-317A-0DC0B3A01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63B1D-AFF4-4FD9-AA13-5C3DD95E9D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8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802BB-D449-7069-8C4B-337240E91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101FF9-5F6A-7BF2-FC11-3FA9DBF15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不走寻常路</a:t>
            </a:r>
          </a:p>
        </p:txBody>
      </p:sp>
    </p:spTree>
    <p:extLst>
      <p:ext uri="{BB962C8B-B14F-4D97-AF65-F5344CB8AC3E}">
        <p14:creationId xmlns:p14="http://schemas.microsoft.com/office/powerpoint/2010/main" val="44748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E9901-4417-EA43-069E-96EB96AA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4590448" cy="5811838"/>
          </a:xfrm>
        </p:spPr>
        <p:txBody>
          <a:bodyPr>
            <a:normAutofit/>
          </a:bodyPr>
          <a:lstStyle/>
          <a:p>
            <a:r>
              <a:rPr lang="en-US" altLang="zh-CN" dirty="0"/>
              <a:t>Supervised 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Input </a:t>
            </a:r>
            <a:r>
              <a:rPr lang="en-US" altLang="zh-CN" dirty="0">
                <a:sym typeface="Wingdings" panose="05000000000000000000" pitchFamily="2" charset="2"/>
              </a:rPr>
              <a:t> NN Pred GT</a:t>
            </a:r>
          </a:p>
          <a:p>
            <a:pPr marL="0" indent="0">
              <a:buNone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SL:      (Move)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policy base</a:t>
            </a:r>
          </a:p>
          <a:p>
            <a:pPr marL="0" indent="0">
              <a:buNone/>
            </a:pPr>
            <a:r>
              <a:rPr lang="en-US" altLang="zh-CN" dirty="0"/>
              <a:t>NN</a:t>
            </a:r>
          </a:p>
          <a:p>
            <a:pPr marL="0" indent="0">
              <a:buNone/>
            </a:pPr>
            <a:r>
              <a:rPr lang="en-US" altLang="zh-CN" dirty="0"/>
              <a:t>          value base</a:t>
            </a:r>
          </a:p>
          <a:p>
            <a:r>
              <a:rPr lang="en-US" altLang="zh-CN" dirty="0"/>
              <a:t>State </a:t>
            </a:r>
            <a:r>
              <a:rPr lang="en-US" altLang="zh-CN" dirty="0">
                <a:sym typeface="Wingdings" panose="05000000000000000000" pitchFamily="2" charset="2"/>
              </a:rPr>
              <a:t> ground truth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Out of distribution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46FFCCC-29E7-060D-B20E-368B886341F0}"/>
              </a:ext>
            </a:extLst>
          </p:cNvPr>
          <p:cNvSpPr txBox="1">
            <a:spLocks/>
          </p:cNvSpPr>
          <p:nvPr/>
        </p:nvSpPr>
        <p:spPr>
          <a:xfrm>
            <a:off x="6763352" y="365125"/>
            <a:ext cx="4590448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Reinforcement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RL: </a:t>
            </a:r>
            <a:r>
              <a:rPr lang="en-US" altLang="zh-CN" dirty="0">
                <a:sym typeface="Wingdings" panose="05000000000000000000" pitchFamily="2" charset="2"/>
              </a:rPr>
              <a:t>     Reward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500487C8-2345-0DF5-30E2-EE192A9AB17D}"/>
              </a:ext>
            </a:extLst>
          </p:cNvPr>
          <p:cNvSpPr/>
          <p:nvPr/>
        </p:nvSpPr>
        <p:spPr>
          <a:xfrm rot="13642385">
            <a:off x="1501541" y="3166712"/>
            <a:ext cx="356135" cy="3753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58922B76-894E-E1C7-2E66-B8E5EAED0021}"/>
              </a:ext>
            </a:extLst>
          </p:cNvPr>
          <p:cNvSpPr/>
          <p:nvPr/>
        </p:nvSpPr>
        <p:spPr>
          <a:xfrm rot="18320290">
            <a:off x="1553288" y="3682967"/>
            <a:ext cx="356135" cy="3753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3796ECC-B731-AF68-ACFE-3D9D6CB4A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94936"/>
              </p:ext>
            </p:extLst>
          </p:nvPr>
        </p:nvGraphicFramePr>
        <p:xfrm>
          <a:off x="6276741" y="2731344"/>
          <a:ext cx="4590447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149">
                  <a:extLst>
                    <a:ext uri="{9D8B030D-6E8A-4147-A177-3AD203B41FA5}">
                      <a16:colId xmlns:a16="http://schemas.microsoft.com/office/drawing/2014/main" val="2698311777"/>
                    </a:ext>
                  </a:extLst>
                </a:gridCol>
                <a:gridCol w="1530149">
                  <a:extLst>
                    <a:ext uri="{9D8B030D-6E8A-4147-A177-3AD203B41FA5}">
                      <a16:colId xmlns:a16="http://schemas.microsoft.com/office/drawing/2014/main" val="1550173366"/>
                    </a:ext>
                  </a:extLst>
                </a:gridCol>
                <a:gridCol w="1530149">
                  <a:extLst>
                    <a:ext uri="{9D8B030D-6E8A-4147-A177-3AD203B41FA5}">
                      <a16:colId xmlns:a16="http://schemas.microsoft.com/office/drawing/2014/main" val="4176763482"/>
                    </a:ext>
                  </a:extLst>
                </a:gridCol>
              </a:tblGrid>
              <a:tr h="10402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87094"/>
                  </a:ext>
                </a:extLst>
              </a:tr>
              <a:tr h="10402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60176"/>
                  </a:ext>
                </a:extLst>
              </a:tr>
              <a:tr h="104027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86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72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483C4-8854-DDEE-ECF0-5BE099343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603" y="256707"/>
            <a:ext cx="4138061" cy="59130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AlphaGO</a:t>
            </a:r>
            <a:r>
              <a:rPr lang="en-US" altLang="zh-CN" dirty="0"/>
              <a:t>/</a:t>
            </a:r>
            <a:r>
              <a:rPr lang="en-US" altLang="zh-CN" dirty="0" err="1"/>
              <a:t>AlphaZERO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Supervised learning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Reinforcement learning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Value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DD77E85-A961-4298-ACE3-9C44A216C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091" y="399482"/>
                <a:ext cx="4138061" cy="59130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Three line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Chess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37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GO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DD77E85-A961-4298-ACE3-9C44A216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91" y="399482"/>
                <a:ext cx="4138061" cy="5913086"/>
              </a:xfrm>
              <a:prstGeom prst="rect">
                <a:avLst/>
              </a:prstGeom>
              <a:blipFill>
                <a:blip r:embed="rId2"/>
                <a:stretch>
                  <a:fillRect l="-2655" t="-1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37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28D3B-854A-3C9A-4494-0085B9B3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95" y="157724"/>
            <a:ext cx="6659880" cy="64552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CoT</a:t>
            </a:r>
            <a:r>
              <a:rPr lang="zh-CN" altLang="en-US" dirty="0"/>
              <a:t>（</a:t>
            </a:r>
            <a:r>
              <a:rPr lang="en-US" altLang="zh-CN" dirty="0"/>
              <a:t>Chain of Thought)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78B8A-1D9A-EDCE-C57B-19F0A739B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825624"/>
            <a:ext cx="11569567" cy="48746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Chain-of-Thought Prompting Elicits </a:t>
            </a:r>
            <a:r>
              <a:rPr lang="en-US" altLang="zh-CN" dirty="0" err="1"/>
              <a:t>Reasoningin</a:t>
            </a:r>
            <a:r>
              <a:rPr lang="en-US" altLang="zh-CN" dirty="0"/>
              <a:t> Large Language Models</a:t>
            </a:r>
          </a:p>
          <a:p>
            <a:pPr marL="0" indent="0">
              <a:buNone/>
            </a:pPr>
            <a:r>
              <a:rPr lang="en-US" altLang="zh-CN" dirty="0"/>
              <a:t>											2022.09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1DECA-DBAB-4E0D-1EBD-7D3E6FDE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67" y="1123155"/>
            <a:ext cx="8951866" cy="41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1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B3317-A74B-F926-C3C8-10D69F98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AEE32-E41B-79EA-4292-57E6E608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CDDBF-AAB8-4B0B-E168-7E8FE205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77" y="168500"/>
            <a:ext cx="8171518" cy="6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4A711-F276-A7E6-6285-3050567E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8EC9F-9C00-8A90-8ACD-2B1B0F4EB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8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Large Language Models are Zero-Shot Reasoners</a:t>
            </a:r>
          </a:p>
          <a:p>
            <a:pPr marL="0" indent="0">
              <a:buNone/>
            </a:pPr>
            <a:r>
              <a:rPr lang="en-US" altLang="zh-CN" dirty="0"/>
              <a:t>									   2024.03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5540C1-C6DC-BB57-4E6B-945AEDA1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21" y="198571"/>
            <a:ext cx="105727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3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C455E8-D194-4A33-1C10-0D703A30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99736-D4C2-EAC4-51A6-5E17C2CE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A9E9D7-5F2D-0C63-0B05-74FBBA27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34" y="681037"/>
            <a:ext cx="99155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40055-1D21-1462-59C6-199FE2E3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CC8BFD-169E-ECBD-D8BE-B43F0674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0" y="270209"/>
            <a:ext cx="11039475" cy="516255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96B101F-6315-5A1C-CB3B-40A9D11C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11447747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Challenging BIG-Bench tasks </a:t>
            </a:r>
            <a:r>
              <a:rPr lang="en-US" altLang="zh-CN" dirty="0" err="1"/>
              <a:t>andwhether</a:t>
            </a:r>
            <a:r>
              <a:rPr lang="en-US" altLang="zh-CN" dirty="0"/>
              <a:t> chain-of-thought can solve them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41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0BE4D-9522-CE9A-B9EE-7F0C079F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AE285-6C5C-BDC7-ACD2-A1B52B488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SELF-CONSISTENCY IMPROVES CHAIN OF THOUGHTREASONING IN LANGUAGE MODELS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299AC-5820-545B-F4B1-506ACAB8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144865"/>
            <a:ext cx="12192000" cy="53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6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A8464-633A-CEBE-7A5D-D257AA24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43372-3BC8-0DEB-B1FB-0B7C1ECF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40175-5283-9812-26EE-AC32B89C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9" y="210378"/>
            <a:ext cx="10638939" cy="3095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5245CD-D7C6-0B79-DE0B-4C2452F2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17752"/>
            <a:ext cx="10615862" cy="18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29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383BB-545D-1D0D-B112-B83B049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C0E7E-1DE4-DA2B-1C9C-F732F94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LARGE LANGUAGE MODELS CAN SELF-IMPROVE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2A54C-AE32-5F2E-0168-F366B5A5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3" y="671074"/>
            <a:ext cx="118008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B1FE3-F908-A74A-8866-B89BD67C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BC2891-49D5-EF58-BB25-93E6B8B5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F7F20-BD4F-CDDA-4B1D-CBEE6970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7" y="67377"/>
            <a:ext cx="10453712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4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D1A72-CE93-4784-F6E7-D5B57A86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F04F9-0816-408E-608B-BDBFCC89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1CA92-2A7F-4372-3995-FF57C965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LARGE LANGUAGE MODELS CAN SELF-IMPROVE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E0CF0-F43D-5D84-2C1B-61D04BC1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16" y="1197492"/>
            <a:ext cx="5606119" cy="33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9CB0A-5571-5E54-1E53-110BD3DC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F5A1C4-E68C-5D02-C285-2EDE87E5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Roadmap to </a:t>
            </a:r>
            <a:r>
              <a:rPr lang="en-US" altLang="zh-CN" dirty="0" err="1"/>
              <a:t>ol</a:t>
            </a:r>
            <a:r>
              <a:rPr lang="en-US" altLang="zh-CN" dirty="0"/>
              <a:t> from Reinforcement Learning Perspective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109656-F3F4-A092-5A77-6AA08265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21" y="1825625"/>
            <a:ext cx="96583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9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3AE86-F11F-ED35-F9ED-89004970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54AFD-F725-30A3-547B-601A77388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C9340-78B7-6EA2-911B-4CA2CA08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748665"/>
            <a:ext cx="103251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1E09E-5D8B-C4E0-8837-EE88F571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585EF-42F4-8C3D-69F4-319BA857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1AE1A-0297-E883-E521-65AA333F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6" y="365125"/>
            <a:ext cx="10825304" cy="50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755DF-C7E9-4C0A-4DFB-882EFC92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7E0AA-E259-2A66-37FB-F3EE38645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82D3A-16B1-9E43-5554-0105AC52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9" y="296027"/>
            <a:ext cx="11706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FD676-3F14-A47F-999A-3D9B8E9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8A8B6-5A35-5935-E748-503B3A1A8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0FC3A-F398-0715-CA93-B6D12983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66700"/>
            <a:ext cx="109918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8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7168AE-29A7-662F-7296-BC808D3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GRPO</a:t>
            </a:r>
            <a:r>
              <a:rPr lang="zh-CN" altLang="en-US" dirty="0"/>
              <a:t>（</a:t>
            </a:r>
            <a:r>
              <a:rPr lang="en-US" altLang="zh-CN" dirty="0"/>
              <a:t>based </a:t>
            </a:r>
            <a:r>
              <a:rPr lang="en-US" altLang="zh-CN" dirty="0" err="1"/>
              <a:t>Deepseek</a:t>
            </a:r>
            <a:r>
              <a:rPr lang="en-US" altLang="zh-CN" dirty="0"/>
              <a:t>-math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31F94C-7036-130B-C1AC-FFFB60B2C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206" y="1690688"/>
            <a:ext cx="7673588" cy="4351338"/>
          </a:xfrm>
        </p:spPr>
      </p:pic>
    </p:spTree>
    <p:extLst>
      <p:ext uri="{BB962C8B-B14F-4D97-AF65-F5344CB8AC3E}">
        <p14:creationId xmlns:p14="http://schemas.microsoft.com/office/powerpoint/2010/main" val="373578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C776E-854F-85EC-B643-5A9C9951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F72B1-DF63-7683-AA52-7A96BBEA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AB3979-A3E9-1369-49A3-3262F597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676"/>
            <a:ext cx="10349508" cy="463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CE51E-96ED-B2FE-B2EC-D2C7492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BCBB6-C900-D7B2-9149-E852DE8EF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BBF789-300A-AD43-B4C5-E3B92DE3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47" y="959122"/>
            <a:ext cx="10386505" cy="39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1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17AD7-5223-5C49-B552-B92F75B2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33F8F-D538-AD02-ADC4-3D49B4A98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89145-D0E6-EA6C-8DDD-39FB8401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" y="204777"/>
            <a:ext cx="11291543" cy="59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5D369-ACF1-4B80-B070-29D9B5E2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ACF45-3B6D-B623-DDA3-DE4EAB33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AGI</a:t>
            </a:r>
            <a:r>
              <a:rPr lang="zh-CN" altLang="en-US" dirty="0"/>
              <a:t>（</a:t>
            </a:r>
            <a:r>
              <a:rPr lang="en-US" altLang="zh-CN" dirty="0"/>
              <a:t>Artificial General Intelligence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Policy model</a:t>
            </a:r>
          </a:p>
          <a:p>
            <a:r>
              <a:rPr lang="en-US" altLang="zh-CN" dirty="0"/>
              <a:t>Value model</a:t>
            </a:r>
          </a:p>
          <a:p>
            <a:r>
              <a:rPr lang="en-US" altLang="zh-CN" dirty="0"/>
              <a:t>Reinforcement learning</a:t>
            </a:r>
          </a:p>
          <a:p>
            <a:r>
              <a:rPr lang="en-US" altLang="zh-CN" dirty="0"/>
              <a:t>Reward hacking</a:t>
            </a:r>
          </a:p>
          <a:p>
            <a:r>
              <a:rPr lang="en-US" altLang="zh-CN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216996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60A29-B369-D4A8-9829-6F28F646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fine tuning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0CCAF-9644-76C4-0B66-B678A1980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00D308-AC76-03DA-D0E4-9BF31383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825625"/>
            <a:ext cx="10680032" cy="1609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B42D8-A162-209A-4ED6-2666DFF6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9989"/>
            <a:ext cx="10398044" cy="25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7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4B679-CF4C-EA21-F98F-CFC5C602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2D881-D730-CC3D-5BF1-A2066CBEC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D3D66-27AE-5371-764C-982E2758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6" y="0"/>
            <a:ext cx="12021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0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37EA8-A86E-682A-95B6-FD1A8189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16CE2-990D-C6C8-5EED-D9267AAA9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416A7-83FA-D072-7216-C965509B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39"/>
            <a:ext cx="12192000" cy="65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4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9C33B-AFC6-886C-A9C4-A8214B87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DB561D-77E0-38EF-492E-036E1103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48B50E-96F4-FDC0-FDE0-136AF74F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00" y="154004"/>
            <a:ext cx="5024502" cy="64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4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EB281-0D87-40DE-4FD0-96DABF50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3EE1C-904F-3B83-51C9-2F7517CAD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Policy gradient</a:t>
            </a:r>
          </a:p>
          <a:p>
            <a:r>
              <a:rPr lang="en-US" altLang="zh-CN" dirty="0"/>
              <a:t>Baseline</a:t>
            </a:r>
          </a:p>
          <a:p>
            <a:r>
              <a:rPr lang="en-US" altLang="zh-CN" dirty="0"/>
              <a:t>Actor-critic</a:t>
            </a:r>
          </a:p>
          <a:p>
            <a:r>
              <a:rPr lang="en-US" altLang="zh-CN" dirty="0"/>
              <a:t>Advantage actor-critic</a:t>
            </a:r>
          </a:p>
          <a:p>
            <a:r>
              <a:rPr lang="en-US" altLang="zh-CN" dirty="0"/>
              <a:t>TRPO</a:t>
            </a:r>
          </a:p>
          <a:p>
            <a:r>
              <a:rPr lang="en-US" altLang="zh-CN" dirty="0"/>
              <a:t>PPO</a:t>
            </a:r>
          </a:p>
          <a:p>
            <a:r>
              <a:rPr lang="en-US" altLang="zh-CN" dirty="0"/>
              <a:t>GRPO</a:t>
            </a:r>
          </a:p>
        </p:txBody>
      </p:sp>
    </p:spTree>
    <p:extLst>
      <p:ext uri="{BB962C8B-B14F-4D97-AF65-F5344CB8AC3E}">
        <p14:creationId xmlns:p14="http://schemas.microsoft.com/office/powerpoint/2010/main" val="2781884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D92D2-6551-4A8E-CC91-09251543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1AB20-009A-DF9F-E3C2-95BBCB47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ECE106-BA63-75AB-B412-B89FFF03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12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F0F90-1BED-B7A4-375A-4D576A60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60A0A-F9E4-B866-5D78-8E55C0267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2EC12-4680-CCC2-76BA-69D93BD8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81" y="199116"/>
            <a:ext cx="7968638" cy="56115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33B726-39CA-FC92-3D85-FA4589A97E27}"/>
              </a:ext>
            </a:extLst>
          </p:cNvPr>
          <p:cNvSpPr txBox="1"/>
          <p:nvPr/>
        </p:nvSpPr>
        <p:spPr>
          <a:xfrm>
            <a:off x="539015" y="5810645"/>
            <a:ext cx="1133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paper</a:t>
            </a:r>
            <a:r>
              <a:rPr lang="zh-CN" altLang="en-US" dirty="0"/>
              <a:t>：</a:t>
            </a:r>
            <a:r>
              <a:rPr lang="en-US" altLang="zh-CN" dirty="0"/>
              <a:t>Position</a:t>
            </a:r>
            <a:r>
              <a:rPr lang="zh-CN" altLang="en-US" dirty="0"/>
              <a:t>：</a:t>
            </a:r>
            <a:r>
              <a:rPr lang="en-US" altLang="zh-CN" dirty="0"/>
              <a:t>Levels of AGI for Operationalizing Progress on the Path to AGI(Google and </a:t>
            </a:r>
            <a:r>
              <a:rPr lang="en-US" altLang="zh-CN" dirty="0" err="1"/>
              <a:t>Deepmind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                                                                   2024.07</a:t>
            </a:r>
          </a:p>
        </p:txBody>
      </p:sp>
    </p:spTree>
    <p:extLst>
      <p:ext uri="{BB962C8B-B14F-4D97-AF65-F5344CB8AC3E}">
        <p14:creationId xmlns:p14="http://schemas.microsoft.com/office/powerpoint/2010/main" val="68277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4964A-1B36-BBC6-9BD3-D5B9BF43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C66AE-91DC-F977-994A-F841399F9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074E44-168E-D5D2-F106-D4240E63B7DC}"/>
              </a:ext>
            </a:extLst>
          </p:cNvPr>
          <p:cNvSpPr txBox="1"/>
          <p:nvPr/>
        </p:nvSpPr>
        <p:spPr>
          <a:xfrm>
            <a:off x="2326908" y="5530632"/>
            <a:ext cx="82897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 Paper: </a:t>
            </a:r>
            <a:r>
              <a:rPr lang="zh-CN" altLang="en-US" dirty="0"/>
              <a:t>How Far Are We From AGl: Are LLMs All We Need? </a:t>
            </a:r>
            <a:r>
              <a:rPr lang="en-US" altLang="zh-CN" dirty="0"/>
              <a:t>(</a:t>
            </a:r>
            <a:r>
              <a:rPr lang="en-US" altLang="zh-CN" dirty="0" err="1"/>
              <a:t>openai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                                                                                      2024.10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541DB3-E414-220D-AA79-76F57BC9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8" y="250394"/>
            <a:ext cx="9751044" cy="5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8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72293-6052-EA99-AD94-DDDC8B8A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3A1E6-6227-F1F8-A158-F1EDC4F0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Supervised learning</a:t>
            </a:r>
          </a:p>
          <a:p>
            <a:endParaRPr lang="en-US" altLang="zh-CN" dirty="0"/>
          </a:p>
          <a:p>
            <a:r>
              <a:rPr lang="en-US" altLang="zh-CN" dirty="0"/>
              <a:t>Unsupervised learning; self-supervised learning</a:t>
            </a:r>
          </a:p>
          <a:p>
            <a:endParaRPr lang="en-US" altLang="zh-CN" dirty="0"/>
          </a:p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35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660C5-F0F3-11B2-356A-73DF1E25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Multi-step decision making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9F1D64-F5CD-39D3-E6FF-74DFFF5A63CC}"/>
              </a:ext>
            </a:extLst>
          </p:cNvPr>
          <p:cNvSpPr/>
          <p:nvPr/>
        </p:nvSpPr>
        <p:spPr>
          <a:xfrm>
            <a:off x="5393356" y="2646947"/>
            <a:ext cx="1405288" cy="991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agent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A9BA1C-F6CD-C166-53D8-B8CB00BF7158}"/>
              </a:ext>
            </a:extLst>
          </p:cNvPr>
          <p:cNvSpPr/>
          <p:nvPr/>
        </p:nvSpPr>
        <p:spPr>
          <a:xfrm>
            <a:off x="2581175" y="2646947"/>
            <a:ext cx="1405288" cy="991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state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9495E9-4916-8C37-5606-647A17BA4B76}"/>
              </a:ext>
            </a:extLst>
          </p:cNvPr>
          <p:cNvSpPr/>
          <p:nvPr/>
        </p:nvSpPr>
        <p:spPr>
          <a:xfrm>
            <a:off x="8205537" y="2646947"/>
            <a:ext cx="1405288" cy="991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6AD5C5-3426-4432-82DE-D59F4BD3ADB1}"/>
              </a:ext>
            </a:extLst>
          </p:cNvPr>
          <p:cNvSpPr/>
          <p:nvPr/>
        </p:nvSpPr>
        <p:spPr>
          <a:xfrm>
            <a:off x="5346834" y="4897655"/>
            <a:ext cx="1498332" cy="991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environment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954F84-D9CB-8C83-1B39-6F4A5C5E7466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986463" y="3142648"/>
            <a:ext cx="1406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C1DBF9B-9E00-75B4-5115-D4A13C45FE1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798644" y="3142648"/>
            <a:ext cx="1406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06D1B61B-EB10-D1FB-EF69-9E37A1218A62}"/>
              </a:ext>
            </a:extLst>
          </p:cNvPr>
          <p:cNvCxnSpPr>
            <a:stCxn id="6" idx="2"/>
            <a:endCxn id="7" idx="3"/>
          </p:cNvCxnSpPr>
          <p:nvPr/>
        </p:nvCxnSpPr>
        <p:spPr>
          <a:xfrm rot="5400000">
            <a:off x="6999171" y="3484345"/>
            <a:ext cx="1755007" cy="20630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24CDC4F-9A09-B4C1-BCC4-E9389A558302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3283820" y="3638350"/>
            <a:ext cx="2063015" cy="17550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头: 下 19">
            <a:extLst>
              <a:ext uri="{FF2B5EF4-FFF2-40B4-BE49-F238E27FC236}">
                <a16:creationId xmlns:a16="http://schemas.microsoft.com/office/drawing/2014/main" id="{B4232AF7-32E7-8FFC-61ED-BFD1D6E1AA96}"/>
              </a:ext>
            </a:extLst>
          </p:cNvPr>
          <p:cNvSpPr/>
          <p:nvPr/>
        </p:nvSpPr>
        <p:spPr>
          <a:xfrm rot="10800000">
            <a:off x="5950017" y="3638349"/>
            <a:ext cx="291966" cy="12593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653BF6-23B3-8283-818A-BE386F9F7C69}"/>
              </a:ext>
            </a:extLst>
          </p:cNvPr>
          <p:cNvSpPr txBox="1"/>
          <p:nvPr/>
        </p:nvSpPr>
        <p:spPr>
          <a:xfrm>
            <a:off x="6157929" y="415053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reward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39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624CA-9EB5-B6AF-0FFA-AE14A15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CC478FD-58E0-FB64-E758-E72D964B1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891" y="449709"/>
            <a:ext cx="8775429" cy="5113694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A90119-31FA-5FE4-C8B6-12A0B51C8481}"/>
              </a:ext>
            </a:extLst>
          </p:cNvPr>
          <p:cNvSpPr txBox="1"/>
          <p:nvPr/>
        </p:nvSpPr>
        <p:spPr>
          <a:xfrm>
            <a:off x="489284" y="5687365"/>
            <a:ext cx="11213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 paper: </a:t>
            </a:r>
            <a:r>
              <a:rPr lang="zh-CN" altLang="en-US" dirty="0"/>
              <a:t>SFT Memorizes, RL Generalizes:A Comparative Study of Foundation Model Post-training</a:t>
            </a:r>
            <a:r>
              <a:rPr lang="en-US" altLang="zh-CN" dirty="0"/>
              <a:t>(google)</a:t>
            </a:r>
          </a:p>
          <a:p>
            <a:r>
              <a:rPr lang="en-US" altLang="zh-CN" dirty="0"/>
              <a:t>                                                                                                                                                                 2025.01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43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8194A-615D-6E66-6CAF-45F65080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0BEA0CE-09F4-4D9F-6088-F5E02725C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246" y="757221"/>
            <a:ext cx="4873728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E978A8-A81F-6F69-6BC1-92ECE3FBA268}"/>
              </a:ext>
            </a:extLst>
          </p:cNvPr>
          <p:cNvSpPr txBox="1"/>
          <p:nvPr/>
        </p:nvSpPr>
        <p:spPr>
          <a:xfrm>
            <a:off x="1704473" y="5530632"/>
            <a:ext cx="8308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 paper: </a:t>
            </a:r>
            <a:r>
              <a:rPr lang="zh-CN" altLang="en-US" dirty="0"/>
              <a:t>Mastering the game of Go withouthuman knowledge</a:t>
            </a:r>
            <a:r>
              <a:rPr lang="en-US" altLang="zh-CN" dirty="0"/>
              <a:t>(</a:t>
            </a:r>
            <a:r>
              <a:rPr lang="en-US" altLang="zh-CN" dirty="0" err="1"/>
              <a:t>deepmind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                                                                                 nature   2017.03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28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278</Words>
  <Application>Microsoft Office PowerPoint</Application>
  <PresentationFormat>宽屏</PresentationFormat>
  <Paragraphs>140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Arial</vt:lpstr>
      <vt:lpstr>Cambria Math</vt:lpstr>
      <vt:lpstr>Wingdings</vt:lpstr>
      <vt:lpstr>Office 主题​​</vt:lpstr>
      <vt:lpstr>DeepSeek-R1</vt:lpstr>
      <vt:lpstr>PowerPoint 演示文稿</vt:lpstr>
      <vt:lpstr>context</vt:lpstr>
      <vt:lpstr>PowerPoint 演示文稿</vt:lpstr>
      <vt:lpstr>PowerPoint 演示文稿</vt:lpstr>
      <vt:lpstr>How</vt:lpstr>
      <vt:lpstr>Multi-step decision making</vt:lpstr>
      <vt:lpstr>PowerPoint 演示文稿</vt:lpstr>
      <vt:lpstr>PowerPoint 演示文稿</vt:lpstr>
      <vt:lpstr>PowerPoint 演示文稿</vt:lpstr>
      <vt:lpstr>PowerPoint 演示文稿</vt:lpstr>
      <vt:lpstr>CoT（Chain of Thought)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GRPO（based Deepseek-math）</vt:lpstr>
      <vt:lpstr>Pre-training</vt:lpstr>
      <vt:lpstr>PowerPoint 演示文稿</vt:lpstr>
      <vt:lpstr>PowerPoint 演示文稿</vt:lpstr>
      <vt:lpstr>Supervised fine tuning</vt:lpstr>
      <vt:lpstr>PowerPoint 演示文稿</vt:lpstr>
      <vt:lpstr>PowerPoint 演示文稿</vt:lpstr>
      <vt:lpstr>PowerPoint 演示文稿</vt:lpstr>
      <vt:lpstr>Reinforcement learning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瑞森 吕</dc:creator>
  <cp:lastModifiedBy>瑞森 吕</cp:lastModifiedBy>
  <cp:revision>5</cp:revision>
  <dcterms:created xsi:type="dcterms:W3CDTF">2025-03-04T10:16:04Z</dcterms:created>
  <dcterms:modified xsi:type="dcterms:W3CDTF">2025-03-26T01:12:24Z</dcterms:modified>
</cp:coreProperties>
</file>